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951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320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630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8021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3679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240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081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915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7605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910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72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C0890-F2A2-4BC5-B1DF-1C45FFCB9512}" type="datetimeFigureOut">
              <a:rPr lang="es-MX" smtClean="0"/>
              <a:t>31/03/2019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1B9ED-12F6-422E-9695-819ED5F26A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850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 derecha 3"/>
          <p:cNvSpPr/>
          <p:nvPr/>
        </p:nvSpPr>
        <p:spPr>
          <a:xfrm>
            <a:off x="225468" y="1653434"/>
            <a:ext cx="11837096" cy="389559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 smtClean="0">
                <a:solidFill>
                  <a:srgbClr val="C00000"/>
                </a:solidFill>
              </a:rPr>
              <a:t>RESEÑA HISTÓRICA E HITOS DE LA OBSTETRICIA. </a:t>
            </a:r>
            <a:endParaRPr lang="es-MX" sz="2400" dirty="0">
              <a:solidFill>
                <a:srgbClr val="C0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25468" y="2730673"/>
            <a:ext cx="192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7030A0"/>
                </a:solidFill>
              </a:rPr>
              <a:t>PREHISTORIA</a:t>
            </a:r>
            <a:endParaRPr lang="es-MX" dirty="0">
              <a:solidFill>
                <a:srgbClr val="7030A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189972" y="3960725"/>
            <a:ext cx="253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ANTIGÜEDAD.</a:t>
            </a:r>
          </a:p>
          <a:p>
            <a:r>
              <a:rPr lang="es-MX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Egipto (6000-1200 a.C.) </a:t>
            </a:r>
          </a:p>
          <a:p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42796" y="-27183"/>
            <a:ext cx="244675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 obstetricia.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Aparición de la obstetricia.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Según la mitología esta acción también era para las diosas.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hombre tenia que cortar el cordón umbilical.</a:t>
            </a:r>
          </a:p>
          <a:p>
            <a:endParaRPr lang="es-MX" dirty="0"/>
          </a:p>
        </p:txBody>
      </p:sp>
      <p:cxnSp>
        <p:nvCxnSpPr>
          <p:cNvPr id="9" name="Conector recto de flecha 8"/>
          <p:cNvCxnSpPr/>
          <p:nvPr/>
        </p:nvCxnSpPr>
        <p:spPr>
          <a:xfrm flipV="1">
            <a:off x="601249" y="1781409"/>
            <a:ext cx="0" cy="8365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3528164" y="2715677"/>
            <a:ext cx="192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002060"/>
                </a:solidFill>
              </a:rPr>
              <a:t>MESOPOTAMIA</a:t>
            </a:r>
            <a:endParaRPr lang="es-MX" dirty="0">
              <a:solidFill>
                <a:srgbClr val="002060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4563649" y="4052763"/>
            <a:ext cx="1929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2">
                    <a:lumMod val="50000"/>
                  </a:schemeClr>
                </a:solidFill>
              </a:rPr>
              <a:t>INDIA 4000-1700 A.C.-500 D.C.</a:t>
            </a:r>
            <a:endParaRPr lang="es-MX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7835029" y="3742201"/>
            <a:ext cx="24613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1">
                    <a:lumMod val="75000"/>
                  </a:schemeClr>
                </a:solidFill>
              </a:rPr>
              <a:t>EDAD DE LAS TINIEBLAS Y EDAD MEDIA. 476/1492 D.C.</a:t>
            </a:r>
            <a:endParaRPr lang="es-MX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6144016" y="2592173"/>
            <a:ext cx="1929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GRECIA Y ROMA 500 A.C.- 500 D.C.</a:t>
            </a:r>
            <a:endParaRPr lang="es-MX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1237466" y="4835603"/>
            <a:ext cx="244257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Papiro de EBERS 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Como provocar un aborto.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parto lo desarrollaban en cuclillas en el suelo o sobre ladrillos.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Orientaciones sobre lactancia.</a:t>
            </a:r>
          </a:p>
          <a:p>
            <a:endParaRPr lang="es-MX" dirty="0"/>
          </a:p>
        </p:txBody>
      </p:sp>
      <p:cxnSp>
        <p:nvCxnSpPr>
          <p:cNvPr id="21" name="Conector recto de flecha 20"/>
          <p:cNvCxnSpPr/>
          <p:nvPr/>
        </p:nvCxnSpPr>
        <p:spPr>
          <a:xfrm>
            <a:off x="2154476" y="4540704"/>
            <a:ext cx="0" cy="543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CuadroTexto 27"/>
          <p:cNvSpPr txBox="1"/>
          <p:nvPr/>
        </p:nvSpPr>
        <p:spPr>
          <a:xfrm>
            <a:off x="3561565" y="738888"/>
            <a:ext cx="1862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Mujer embarazada como condición de impureza.</a:t>
            </a:r>
          </a:p>
          <a:p>
            <a:pPr algn="just"/>
            <a:r>
              <a:rPr lang="es-MX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ecomendaciones sobre evitar el coito tras el parto. </a:t>
            </a:r>
          </a:p>
        </p:txBody>
      </p:sp>
      <p:cxnSp>
        <p:nvCxnSpPr>
          <p:cNvPr id="29" name="Conector recto de flecha 28"/>
          <p:cNvCxnSpPr/>
          <p:nvPr/>
        </p:nvCxnSpPr>
        <p:spPr>
          <a:xfrm flipV="1">
            <a:off x="4360492" y="2250355"/>
            <a:ext cx="2088" cy="4182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CuadroTexto 36"/>
          <p:cNvSpPr txBox="1"/>
          <p:nvPr/>
        </p:nvSpPr>
        <p:spPr>
          <a:xfrm>
            <a:off x="4470487" y="5143379"/>
            <a:ext cx="22672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 mujeres atendían los partos y conocedoras de remedios.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iglesia prohíbe las investigaciones  mas a fondo sobre la vida y la muerte.</a:t>
            </a: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Conector recto de flecha 39"/>
          <p:cNvCxnSpPr/>
          <p:nvPr/>
        </p:nvCxnSpPr>
        <p:spPr>
          <a:xfrm>
            <a:off x="5423770" y="4582825"/>
            <a:ext cx="14613" cy="676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CuadroTexto 42"/>
          <p:cNvSpPr txBox="1"/>
          <p:nvPr/>
        </p:nvSpPr>
        <p:spPr>
          <a:xfrm>
            <a:off x="6082691" y="931627"/>
            <a:ext cx="21174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Cesárea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post mortem.</a:t>
            </a:r>
          </a:p>
          <a:p>
            <a:r>
              <a:rPr lang="es-MX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Sorano</a:t>
            </a:r>
            <a:r>
              <a:rPr lang="es-MX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s-MX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Efeso</a:t>
            </a:r>
            <a:r>
              <a:rPr lang="es-MX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considerado el padre de la ginecología y obstetricia</a:t>
            </a: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Conector recto de flecha 43"/>
          <p:cNvCxnSpPr/>
          <p:nvPr/>
        </p:nvCxnSpPr>
        <p:spPr>
          <a:xfrm flipV="1">
            <a:off x="7031275" y="2228382"/>
            <a:ext cx="2088" cy="4182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CuadroTexto 44"/>
          <p:cNvSpPr txBox="1"/>
          <p:nvPr/>
        </p:nvSpPr>
        <p:spPr>
          <a:xfrm>
            <a:off x="7630958" y="4978196"/>
            <a:ext cx="24188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Edad de tinieblas, de retroceso de ignorancia y lamentablemente de olvido de lo ya progresado de los ámbitos. </a:t>
            </a:r>
          </a:p>
          <a:p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consideraba indecoroso examinar a las pacientes.</a:t>
            </a: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Conector recto de flecha 45"/>
          <p:cNvCxnSpPr/>
          <p:nvPr/>
        </p:nvCxnSpPr>
        <p:spPr>
          <a:xfrm>
            <a:off x="8854985" y="4563719"/>
            <a:ext cx="0" cy="543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6" name="Picture 2" descr="Resultado de imagen para Sorano de Efe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113" y="734248"/>
            <a:ext cx="1857923" cy="1857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n 47"/>
          <p:cNvPicPr>
            <a:picLocks noChangeAspect="1"/>
          </p:cNvPicPr>
          <p:nvPr/>
        </p:nvPicPr>
        <p:blipFill rotWithShape="1">
          <a:blip r:embed="rId3"/>
          <a:srcRect l="9122" t="19141"/>
          <a:stretch/>
        </p:blipFill>
        <p:spPr>
          <a:xfrm>
            <a:off x="1805241" y="1502154"/>
            <a:ext cx="1449510" cy="1111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31016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 derecha 3"/>
          <p:cNvSpPr/>
          <p:nvPr/>
        </p:nvSpPr>
        <p:spPr>
          <a:xfrm>
            <a:off x="225468" y="1653434"/>
            <a:ext cx="11837096" cy="389559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 smtClean="0">
                <a:solidFill>
                  <a:srgbClr val="C00000"/>
                </a:solidFill>
              </a:rPr>
              <a:t>RESEÑA HISTÓRICA E HITOS DE LA OBSTETRICIA. </a:t>
            </a:r>
            <a:endParaRPr lang="es-MX" sz="2400" dirty="0">
              <a:solidFill>
                <a:srgbClr val="C0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25467" y="2673558"/>
            <a:ext cx="2700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00B050"/>
                </a:solidFill>
              </a:rPr>
              <a:t>RENACIMIENTO </a:t>
            </a:r>
          </a:p>
          <a:p>
            <a:r>
              <a:rPr lang="es-MX" dirty="0" smtClean="0">
                <a:solidFill>
                  <a:srgbClr val="00B050"/>
                </a:solidFill>
              </a:rPr>
              <a:t>EPOCA DE LA OBSTRETICIA MODERNA.</a:t>
            </a:r>
            <a:endParaRPr lang="es-MX" dirty="0">
              <a:solidFill>
                <a:srgbClr val="00B05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702305" y="4121549"/>
            <a:ext cx="2537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Siglo </a:t>
            </a:r>
            <a:r>
              <a:rPr lang="es-ES" dirty="0" err="1" smtClean="0">
                <a:solidFill>
                  <a:schemeClr val="accent2">
                    <a:lumMod val="50000"/>
                  </a:schemeClr>
                </a:solidFill>
              </a:rPr>
              <a:t>XVll</a:t>
            </a:r>
            <a:endParaRPr lang="es-MX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2796" y="-27183"/>
            <a:ext cx="24373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1513 el médico germano </a:t>
            </a:r>
            <a:r>
              <a:rPr lang="es-MX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Eucharius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Röslin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confeccionó el libro “El Jardín Rosa”. Ambrosio Pare gran maestro y guía de las comadronas en la maternidad.</a:t>
            </a: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 flipV="1">
            <a:off x="601249" y="1781409"/>
            <a:ext cx="0" cy="8365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3099669" y="2717500"/>
            <a:ext cx="1898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70C0"/>
                </a:solidFill>
              </a:rPr>
              <a:t>Siglo </a:t>
            </a:r>
            <a:r>
              <a:rPr lang="es-ES" dirty="0" err="1" smtClean="0">
                <a:solidFill>
                  <a:srgbClr val="0070C0"/>
                </a:solidFill>
              </a:rPr>
              <a:t>XVll</a:t>
            </a:r>
            <a:r>
              <a:rPr lang="es-ES" dirty="0" smtClean="0">
                <a:solidFill>
                  <a:srgbClr val="0070C0"/>
                </a:solidFill>
              </a:rPr>
              <a:t> y </a:t>
            </a:r>
            <a:r>
              <a:rPr lang="es-ES" dirty="0" err="1" smtClean="0">
                <a:solidFill>
                  <a:srgbClr val="0070C0"/>
                </a:solidFill>
              </a:rPr>
              <a:t>XVlll</a:t>
            </a:r>
            <a:r>
              <a:rPr lang="es-ES" dirty="0" smtClean="0"/>
              <a:t/>
            </a:r>
            <a:br>
              <a:rPr lang="es-ES" dirty="0" smtClean="0"/>
            </a:br>
            <a:endParaRPr lang="es-MX" dirty="0"/>
          </a:p>
        </p:txBody>
      </p:sp>
      <p:sp>
        <p:nvSpPr>
          <p:cNvPr id="17" name="CuadroTexto 16"/>
          <p:cNvSpPr txBox="1"/>
          <p:nvPr/>
        </p:nvSpPr>
        <p:spPr>
          <a:xfrm>
            <a:off x="4563649" y="4052763"/>
            <a:ext cx="192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4">
                    <a:lumMod val="50000"/>
                  </a:schemeClr>
                </a:solidFill>
              </a:rPr>
              <a:t>Fiebre puerperal</a:t>
            </a:r>
            <a:endParaRPr lang="es-MX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7802669" y="4057735"/>
            <a:ext cx="246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Siglo XX</a:t>
            </a:r>
            <a:endParaRPr lang="es-MX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6492657" y="2658018"/>
            <a:ext cx="192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Siglo XX</a:t>
            </a:r>
            <a:endParaRPr lang="es-MX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601248" y="4699094"/>
            <a:ext cx="297597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1609: Luisa de </a:t>
            </a:r>
            <a:r>
              <a:rPr lang="es-E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Bourgeois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fue la primera en aconsejar solucionar la </a:t>
            </a:r>
            <a:r>
              <a:rPr lang="es-E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estechez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pelviana con la inducción prematura del parto.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1598: Desarrollo del fórceps obstétrico de dos hojas. Inventado por la familia </a:t>
            </a:r>
            <a:r>
              <a:rPr lang="es-MX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chamberlein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s-MX" dirty="0"/>
          </a:p>
        </p:txBody>
      </p:sp>
      <p:cxnSp>
        <p:nvCxnSpPr>
          <p:cNvPr id="21" name="Conector recto de flecha 20"/>
          <p:cNvCxnSpPr/>
          <p:nvPr/>
        </p:nvCxnSpPr>
        <p:spPr>
          <a:xfrm>
            <a:off x="2154476" y="4540704"/>
            <a:ext cx="0" cy="543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CuadroTexto 27"/>
          <p:cNvSpPr txBox="1"/>
          <p:nvPr/>
        </p:nvSpPr>
        <p:spPr>
          <a:xfrm>
            <a:off x="2817446" y="14607"/>
            <a:ext cx="28216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E</a:t>
            </a:r>
            <a:r>
              <a:rPr lang="es-ES" sz="1600" b="1" dirty="0" smtClean="0"/>
              <a:t>dad de la ilustración.</a:t>
            </a:r>
          </a:p>
          <a:p>
            <a:pPr algn="just"/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enfatizo el poder de la razón</a:t>
            </a:r>
            <a:endParaRPr lang="es-ES" sz="1600" dirty="0" smtClean="0"/>
          </a:p>
          <a:p>
            <a:pPr algn="just"/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1804. </a:t>
            </a:r>
            <a:r>
              <a:rPr lang="es-E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Wenzel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realizo el primer pato prematuro artificial.</a:t>
            </a:r>
          </a:p>
          <a:p>
            <a:pPr algn="just"/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1812. </a:t>
            </a:r>
            <a:r>
              <a:rPr lang="es-E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Naegele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establecido el modo para calcular la edad gestacional y la fecha probable del parto, considerando la menorrea. </a:t>
            </a:r>
          </a:p>
          <a:p>
            <a:pPr algn="just"/>
            <a:endParaRPr lang="es-ES" dirty="0" smtClean="0"/>
          </a:p>
        </p:txBody>
      </p:sp>
      <p:cxnSp>
        <p:nvCxnSpPr>
          <p:cNvPr id="29" name="Conector recto de flecha 28"/>
          <p:cNvCxnSpPr/>
          <p:nvPr/>
        </p:nvCxnSpPr>
        <p:spPr>
          <a:xfrm flipV="1">
            <a:off x="3725449" y="2228382"/>
            <a:ext cx="2088" cy="4182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CuadroTexto 36"/>
          <p:cNvSpPr txBox="1"/>
          <p:nvPr/>
        </p:nvSpPr>
        <p:spPr>
          <a:xfrm>
            <a:off x="4058497" y="5107486"/>
            <a:ext cx="29727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Descrita por Hipócrates </a:t>
            </a:r>
          </a:p>
          <a:p>
            <a:pPr algn="just"/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1733-1815. Thomas </a:t>
            </a:r>
            <a:r>
              <a:rPr lang="es-E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Denman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ugiere que la fiebre puerperal era contagiosa.</a:t>
            </a:r>
          </a:p>
          <a:p>
            <a:pPr algn="just"/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1847. </a:t>
            </a:r>
            <a:r>
              <a:rPr lang="es-E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Ignaz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Philipp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Semmelweiss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introdujo el lavado rutinario de manos con liquido clorado.</a:t>
            </a: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Conector recto de flecha 39"/>
          <p:cNvCxnSpPr/>
          <p:nvPr/>
        </p:nvCxnSpPr>
        <p:spPr>
          <a:xfrm>
            <a:off x="5423770" y="4582825"/>
            <a:ext cx="14613" cy="676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CuadroTexto 42"/>
          <p:cNvSpPr txBox="1"/>
          <p:nvPr/>
        </p:nvSpPr>
        <p:spPr>
          <a:xfrm>
            <a:off x="6144016" y="-27183"/>
            <a:ext cx="29950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1847. la anestesia fue un gran paso en relación al manejo del dolor en la embarazada y marco un hito en ese mismo año.</a:t>
            </a:r>
          </a:p>
          <a:p>
            <a:pPr algn="just"/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1911. </a:t>
            </a:r>
            <a:r>
              <a:rPr lang="es-E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Stokel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aplico la anestesia en el parto normal.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1906, Enrique Dale: acción oxitócica del extracto posterior de </a:t>
            </a:r>
            <a:r>
              <a:rPr lang="es-MX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hipóﬁsis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44" name="Conector recto de flecha 43"/>
          <p:cNvCxnSpPr/>
          <p:nvPr/>
        </p:nvCxnSpPr>
        <p:spPr>
          <a:xfrm flipV="1">
            <a:off x="7031275" y="2228382"/>
            <a:ext cx="2088" cy="4182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CuadroTexto 44"/>
          <p:cNvSpPr txBox="1"/>
          <p:nvPr/>
        </p:nvSpPr>
        <p:spPr>
          <a:xfrm>
            <a:off x="7641529" y="5053908"/>
            <a:ext cx="18966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monitorización electrónica fetal ideada en búsqueda de evaluar el confort fetal intrauterino.</a:t>
            </a:r>
          </a:p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1983 Equipo de </a:t>
            </a:r>
            <a:r>
              <a:rPr lang="es-MX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Doppler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Conector recto de flecha 45"/>
          <p:cNvCxnSpPr/>
          <p:nvPr/>
        </p:nvCxnSpPr>
        <p:spPr>
          <a:xfrm>
            <a:off x="8854985" y="4563719"/>
            <a:ext cx="0" cy="543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2" name="Imagen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351" y="84449"/>
            <a:ext cx="2085730" cy="15926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Resultado de imagen para Equipo de Doppler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626" y="5664663"/>
            <a:ext cx="2237697" cy="12587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735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419</Words>
  <Application>Microsoft Office PowerPoint</Application>
  <PresentationFormat>Panorámica</PresentationFormat>
  <Paragraphs>49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COMPUTO 09</dc:creator>
  <cp:lastModifiedBy>COMPUTO 09</cp:lastModifiedBy>
  <cp:revision>10</cp:revision>
  <dcterms:created xsi:type="dcterms:W3CDTF">2019-03-31T12:15:39Z</dcterms:created>
  <dcterms:modified xsi:type="dcterms:W3CDTF">2019-03-31T13:31:44Z</dcterms:modified>
</cp:coreProperties>
</file>